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63" r:id="rId3"/>
    <p:sldId id="275" r:id="rId4"/>
    <p:sldId id="264" r:id="rId5"/>
    <p:sldId id="265" r:id="rId6"/>
    <p:sldId id="276" r:id="rId7"/>
    <p:sldId id="277" r:id="rId8"/>
    <p:sldId id="278" r:id="rId9"/>
    <p:sldId id="280" r:id="rId10"/>
    <p:sldId id="282" r:id="rId11"/>
    <p:sldId id="283" r:id="rId12"/>
    <p:sldId id="281" r:id="rId13"/>
    <p:sldId id="279" r:id="rId14"/>
    <p:sldId id="285" r:id="rId15"/>
    <p:sldId id="284" r:id="rId16"/>
    <p:sldId id="286" r:id="rId17"/>
    <p:sldId id="287" r:id="rId18"/>
    <p:sldId id="274" r:id="rId19"/>
  </p:sldIdLst>
  <p:sldSz cx="9144000" cy="5143500" type="screen16x9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 snapToGrid="0">
      <p:cViewPr>
        <p:scale>
          <a:sx n="100" d="100"/>
          <a:sy n="100" d="100"/>
        </p:scale>
        <p:origin x="498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327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86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95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4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20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0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88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91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57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68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41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3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05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60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51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20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2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41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60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314918" y="3619500"/>
            <a:ext cx="250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762000" y="3571902"/>
            <a:ext cx="476400" cy="476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0511" y="4704987"/>
            <a:ext cx="8532900" cy="43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chemeClr val="lt1">
                <a:alpha val="49803"/>
              </a:scheme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15386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2" descr="logo_aci_informatic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G:\Pianificazione e Monitoraggio\Nuovo Logo\ACI_ML_oriz_3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agenda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sfondo_agenda_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8" name="Google Shape;28;p3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celeste - titolo rosso">
  <p:cSld name="Interna celeste - titolo ross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36" name="Google Shape;36;p4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terna celeste/ titolo">
  <p:cSld name="1_Interna celeste/ tito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None/>
              <a:defRPr sz="1200">
                <a:solidFill>
                  <a:srgbClr val="15386C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5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 1">
  <p:cSld name="Copertina Istituziona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>
            <a:spLocks noGrp="1"/>
          </p:cNvSpPr>
          <p:nvPr>
            <p:ph type="pic" idx="2"/>
          </p:nvPr>
        </p:nvSpPr>
        <p:spPr>
          <a:xfrm>
            <a:off x="762000" y="3571902"/>
            <a:ext cx="630000" cy="472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8375" tIns="19175" rIns="38375" bIns="19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76456" y="4819650"/>
            <a:ext cx="1794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1475656" y="3651870"/>
            <a:ext cx="28083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sfondo_celeste_copertina_0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logo_aci_informat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1" name="Google Shape;11;p1" descr="G:\Pianificazione e Monitoraggio\Nuovo Logo\ACI_ML_oriz_3D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1291" y="4723826"/>
            <a:ext cx="1431159" cy="3510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sport.it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Rilascio dei passaporti tecnici online</a:t>
            </a:r>
            <a:endParaRPr dirty="0"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fontAlgn="auto" hangingPunct="1"/>
            <a:r>
              <a:rPr lang="it" dirty="0" smtClean="0"/>
              <a:t>Guida </a:t>
            </a:r>
            <a:r>
              <a:rPr lang="it" dirty="0" smtClean="0"/>
              <a:t>per </a:t>
            </a:r>
            <a:r>
              <a:rPr lang="it" dirty="0" smtClean="0"/>
              <a:t>i </a:t>
            </a:r>
            <a:r>
              <a:rPr lang="it" dirty="0"/>
              <a:t>concorrenti, i concorrenti </a:t>
            </a:r>
            <a:r>
              <a:rPr lang="it" dirty="0" smtClean="0"/>
              <a:t>conduttori, i noleggiatori/preparatori e per le scuderie</a:t>
            </a:r>
            <a:endParaRPr dirty="0"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448235" y="3939550"/>
            <a:ext cx="28083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Evelina Martoriello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ACI </a:t>
            </a:r>
            <a:r>
              <a:rPr lang="it" b="1" dirty="0"/>
              <a:t>Informatica S.p.A.</a:t>
            </a:r>
            <a:r>
              <a:rPr lang="it" dirty="0"/>
              <a:t/>
            </a:r>
            <a:br>
              <a:rPr lang="it" dirty="0"/>
            </a:br>
            <a:r>
              <a:rPr lang="it" i="1" dirty="0" smtClean="0"/>
              <a:t>Direzione Demand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 in struttura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70" y="886894"/>
            <a:ext cx="3046725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Luoghi di verifica</a:t>
            </a:r>
            <a:r>
              <a:rPr lang="it-IT" dirty="0" smtClean="0"/>
              <a:t>,</a:t>
            </a:r>
            <a:r>
              <a:rPr lang="it-IT" b="1" dirty="0" smtClean="0"/>
              <a:t> </a:t>
            </a:r>
            <a:r>
              <a:rPr lang="it-IT" dirty="0" smtClean="0"/>
              <a:t>a sinistra, </a:t>
            </a:r>
            <a:r>
              <a:rPr lang="it-IT" dirty="0"/>
              <a:t>relativo al luogo scelto</a:t>
            </a:r>
            <a:r>
              <a:rPr lang="it-IT" dirty="0" smtClean="0"/>
              <a:t>; a questo punto si visualizzano le date e gli orari a destra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Date </a:t>
            </a:r>
            <a:r>
              <a:rPr lang="it-IT" b="1" dirty="0"/>
              <a:t>di verifica</a:t>
            </a:r>
            <a:r>
              <a:rPr lang="it-IT" dirty="0"/>
              <a:t>, a </a:t>
            </a:r>
            <a:r>
              <a:rPr lang="it-IT" dirty="0" smtClean="0"/>
              <a:t>destra, selezionando la data e la fascia oraria  </a:t>
            </a:r>
            <a:endParaRPr lang="it-IT" dirty="0"/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Dopo </a:t>
            </a:r>
            <a:r>
              <a:rPr lang="it-IT" dirty="0"/>
              <a:t>la selezione bisogna cliccare </a:t>
            </a:r>
            <a:r>
              <a:rPr lang="it-IT" dirty="0" smtClean="0"/>
              <a:t>su: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Conferma </a:t>
            </a:r>
            <a:r>
              <a:rPr lang="it-IT" b="1" dirty="0"/>
              <a:t>luogo e data</a:t>
            </a:r>
            <a:r>
              <a:rPr lang="it-IT" dirty="0"/>
              <a:t>. </a:t>
            </a: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0"/>
            <a:r>
              <a:rPr lang="it-IT" dirty="0"/>
              <a:t>Procedere con:</a:t>
            </a:r>
          </a:p>
          <a:p>
            <a:pPr marL="139700" lvl="0" indent="0">
              <a:buNone/>
            </a:pPr>
            <a:r>
              <a:rPr lang="it-IT" dirty="0"/>
              <a:t> 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916493" y="3437686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08" y="4257212"/>
            <a:ext cx="1030628" cy="27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46" y="864227"/>
            <a:ext cx="5513536" cy="2459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7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 libero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70" y="886894"/>
            <a:ext cx="3046725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Luoghi di verifica</a:t>
            </a:r>
            <a:r>
              <a:rPr lang="it-IT" dirty="0" smtClean="0"/>
              <a:t>, a sinistra; sull’</a:t>
            </a:r>
            <a:r>
              <a:rPr lang="it-IT" b="1" dirty="0" smtClean="0"/>
              <a:t>Appuntamento libero </a:t>
            </a:r>
            <a:r>
              <a:rPr lang="it-IT" dirty="0" smtClean="0"/>
              <a:t>concordato con il CT, a questo punto si visualizzano  data ed ora a destra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Date </a:t>
            </a:r>
            <a:r>
              <a:rPr lang="it-IT" b="1" dirty="0"/>
              <a:t>di verifica</a:t>
            </a:r>
            <a:r>
              <a:rPr lang="it-IT" dirty="0"/>
              <a:t>, a </a:t>
            </a:r>
            <a:r>
              <a:rPr lang="it-IT" dirty="0" smtClean="0"/>
              <a:t>destra, selezionando la data e la fascia oraria  </a:t>
            </a:r>
            <a:endParaRPr lang="it-IT" dirty="0"/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Dopo </a:t>
            </a:r>
            <a:r>
              <a:rPr lang="it-IT" dirty="0"/>
              <a:t>la selezione bisogna cliccare </a:t>
            </a:r>
            <a:r>
              <a:rPr lang="it-IT" dirty="0" smtClean="0"/>
              <a:t>su: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Conferma </a:t>
            </a:r>
            <a:r>
              <a:rPr lang="it-IT" b="1" dirty="0"/>
              <a:t>luogo e data</a:t>
            </a:r>
            <a:r>
              <a:rPr lang="it-IT" dirty="0"/>
              <a:t>. </a:t>
            </a: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lvl="0" indent="0">
              <a:buNone/>
            </a:pPr>
            <a:r>
              <a:rPr lang="it-IT" dirty="0" smtClean="0"/>
              <a:t> </a:t>
            </a: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916493" y="3437686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6" y="886893"/>
            <a:ext cx="5442289" cy="24754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87" y="4020619"/>
            <a:ext cx="29813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Cambiare una prenotazione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hangingPunct="0"/>
            <a:r>
              <a:rPr lang="it-IT" dirty="0"/>
              <a:t>Nella pagina del Riepilogo del Passaporto Tecnico, in basso a destra, è possibile cambiare la propria prenotazione, cliccando su </a:t>
            </a:r>
            <a:r>
              <a:rPr lang="it-IT" b="1" dirty="0"/>
              <a:t>Cambia prenotazione</a:t>
            </a:r>
            <a:r>
              <a:rPr lang="it-IT" dirty="0"/>
              <a:t>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</a:p>
          <a:p>
            <a:pPr hangingPunct="0"/>
            <a:r>
              <a:rPr lang="it-IT" dirty="0"/>
              <a:t>Sarà proposta la medesima finestra della prenotazione e lo stesso iter procedurale.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</a:p>
          <a:p>
            <a:pPr hangingPunct="0"/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ATTENZIONE:</a:t>
            </a:r>
          </a:p>
          <a:p>
            <a:pPr marL="13970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dopo </a:t>
            </a:r>
            <a:r>
              <a:rPr lang="it-IT" dirty="0">
                <a:solidFill>
                  <a:srgbClr val="C00000"/>
                </a:solidFill>
              </a:rPr>
              <a:t>l’operazione di pagamento tale funzione non sarà più disponibile</a:t>
            </a:r>
            <a:endParaRPr lang="it" dirty="0" smtClean="0">
              <a:solidFill>
                <a:srgbClr val="C00000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34" y="690024"/>
            <a:ext cx="3910634" cy="3444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ccia in su 10"/>
          <p:cNvSpPr/>
          <p:nvPr/>
        </p:nvSpPr>
        <p:spPr>
          <a:xfrm>
            <a:off x="7836192" y="4250568"/>
            <a:ext cx="265814" cy="36150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Pagare un passaporto tecnico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Tipologia di pagamento:</a:t>
            </a:r>
          </a:p>
          <a:p>
            <a:pPr marL="971550" lvl="1" indent="-285750" hangingPunct="0">
              <a:buFont typeface="Wingdings" panose="05000000000000000000" pitchFamily="2" charset="2"/>
              <a:buChar char="§"/>
            </a:pPr>
            <a:r>
              <a:rPr lang="it-IT" dirty="0" smtClean="0"/>
              <a:t>Solo </a:t>
            </a:r>
            <a:r>
              <a:rPr lang="it-IT" dirty="0"/>
              <a:t>tramite </a:t>
            </a:r>
            <a:r>
              <a:rPr lang="it-IT" b="1" dirty="0"/>
              <a:t>Carta di </a:t>
            </a:r>
            <a:r>
              <a:rPr lang="it-IT" b="1" dirty="0" smtClean="0"/>
              <a:t>Credito</a:t>
            </a:r>
            <a:endParaRPr lang="it-IT" b="1" dirty="0"/>
          </a:p>
          <a:p>
            <a:pPr marL="139700" indent="0" hangingPunct="0">
              <a:buNone/>
            </a:pPr>
            <a:r>
              <a:rPr lang="it-IT" dirty="0"/>
              <a:t> </a:t>
            </a:r>
            <a:endParaRPr lang="it-IT" dirty="0" smtClean="0"/>
          </a:p>
          <a:p>
            <a:pPr hangingPunct="0"/>
            <a:r>
              <a:rPr lang="it-IT" dirty="0" smtClean="0"/>
              <a:t>Se </a:t>
            </a:r>
            <a:r>
              <a:rPr lang="it-IT" dirty="0"/>
              <a:t>l’operazione del pagamento va a buon fine, viene comunicato, via mail, il nuovo numero di passaporto assegnato e la conferma del luogo e della data dell’appuntamento per le verifiche della vettura.</a:t>
            </a:r>
          </a:p>
          <a:p>
            <a:pPr marL="139700" indent="0" hangingPunct="0">
              <a:buNone/>
            </a:pPr>
            <a:endParaRPr lang="it-IT" dirty="0"/>
          </a:p>
          <a:p>
            <a:pPr hangingPunct="0"/>
            <a:r>
              <a:rPr lang="it-IT" b="1" dirty="0">
                <a:solidFill>
                  <a:srgbClr val="C00000"/>
                </a:solidFill>
              </a:rPr>
              <a:t>Attenzione</a:t>
            </a:r>
            <a:r>
              <a:rPr lang="it-IT" b="1" dirty="0" smtClean="0">
                <a:solidFill>
                  <a:srgbClr val="C00000"/>
                </a:solidFill>
              </a:rPr>
              <a:t>: </a:t>
            </a:r>
            <a:r>
              <a:rPr lang="it-IT" b="1" dirty="0">
                <a:solidFill>
                  <a:srgbClr val="C00000"/>
                </a:solidFill>
              </a:rPr>
              <a:t>leggere bene l’informativa proposta ed effettuare tutte le selezioni richieste</a:t>
            </a:r>
            <a:r>
              <a:rPr lang="it-IT" b="1" dirty="0"/>
              <a:t>.  </a:t>
            </a:r>
            <a:endParaRPr lang="it-IT" dirty="0"/>
          </a:p>
          <a:p>
            <a:pPr marL="139700" indent="0" hangingPunct="0">
              <a:buNone/>
            </a:pPr>
            <a:r>
              <a:rPr lang="it-IT" b="1" dirty="0"/>
              <a:t> </a:t>
            </a:r>
            <a:endParaRPr lang="it-IT" dirty="0"/>
          </a:p>
          <a:p>
            <a:pPr hangingPunct="0"/>
            <a:r>
              <a:rPr lang="it-IT" b="1" dirty="0">
                <a:solidFill>
                  <a:srgbClr val="C00000"/>
                </a:solidFill>
              </a:rPr>
              <a:t>Dal momento che le operazioni di pagamento vengono effettuate su piattaforme bancarie con un alto livello di sicurezza, premunirsi in anticipo, presso il proprio istituto di credito, del 3D Code.</a:t>
            </a:r>
            <a:endParaRPr lang="it-IT" dirty="0">
              <a:solidFill>
                <a:srgbClr val="C00000"/>
              </a:solidFill>
            </a:endParaRP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810844" y="3841169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37" y="1122386"/>
            <a:ext cx="4033838" cy="253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2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Cosa fare dopo aver pagato il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dirty="0"/>
              <a:t>Bisogna recarsi al luogo dell’appuntamento nel giorno e nell’ora </a:t>
            </a:r>
            <a:r>
              <a:rPr lang="it-IT" dirty="0" smtClean="0"/>
              <a:t>fissati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Il CT verifica la vettura e se  risulta tutto conforme, appone </a:t>
            </a:r>
            <a:r>
              <a:rPr lang="it-IT" b="1" dirty="0" smtClean="0"/>
              <a:t>l’Etichetta ACI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A seguire ci sarà la validazione finale ed il passaporto passerà nello stato di: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Rilasciato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b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A </a:t>
            </a:r>
            <a:r>
              <a:rPr lang="it-IT" dirty="0" smtClean="0"/>
              <a:t>questo punto......</a:t>
            </a: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2" y="971233"/>
            <a:ext cx="3378468" cy="2248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8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Si parte........</a:t>
            </a: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821288"/>
            <a:ext cx="5475839" cy="36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Consultare il mio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Cliccare </a:t>
            </a:r>
            <a:r>
              <a:rPr lang="it-IT" dirty="0" smtClean="0"/>
              <a:t>sul bottone</a:t>
            </a:r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Immediatamente è disponibile la lista delle proprie richieste</a:t>
            </a:r>
            <a:endParaRPr lang="it-IT" dirty="0"/>
          </a:p>
          <a:p>
            <a:pPr lvl="0"/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r>
              <a:rPr lang="it-IT" dirty="0" smtClean="0"/>
              <a:t>Facendo doppio click su una singola riga o cliccando su ‘</a:t>
            </a:r>
            <a:r>
              <a:rPr lang="it-IT" b="1" dirty="0" smtClean="0"/>
              <a:t>Dettaglio</a:t>
            </a:r>
            <a:r>
              <a:rPr lang="it-IT" dirty="0" smtClean="0"/>
              <a:t>’, si entra nella singola richiesta  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16" y="753256"/>
            <a:ext cx="2745474" cy="740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ccia a destra 6"/>
          <p:cNvSpPr/>
          <p:nvPr/>
        </p:nvSpPr>
        <p:spPr>
          <a:xfrm>
            <a:off x="3992525" y="88689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022970"/>
            <a:ext cx="7740673" cy="982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9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Stampare il mio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Cliccare </a:t>
            </a:r>
            <a:r>
              <a:rPr lang="it-IT" dirty="0" smtClean="0"/>
              <a:t>sul bottone</a:t>
            </a:r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Immediatamente è disponibile la lista delle proprie richieste</a:t>
            </a:r>
            <a:endParaRPr lang="it-IT" dirty="0"/>
          </a:p>
          <a:p>
            <a:pPr lvl="0"/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r>
              <a:rPr lang="it-IT" dirty="0" smtClean="0"/>
              <a:t>Facendo un click sulla riga relativa al passaporto nello stato di </a:t>
            </a:r>
            <a:r>
              <a:rPr lang="it-IT" b="1" dirty="0" smtClean="0"/>
              <a:t>Rilasciato</a:t>
            </a:r>
            <a:r>
              <a:rPr lang="it-IT" dirty="0" smtClean="0"/>
              <a:t>, si accende il bottone di </a:t>
            </a:r>
            <a:r>
              <a:rPr lang="it-IT" b="1" dirty="0" smtClean="0"/>
              <a:t>Stampa</a:t>
            </a:r>
            <a:r>
              <a:rPr lang="it-IT" dirty="0" smtClean="0"/>
              <a:t> e cliccando su di esso si potrà effettuare la stampa del proprio passaporto tecnico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16" y="753256"/>
            <a:ext cx="2745474" cy="740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ccia a destra 6"/>
          <p:cNvSpPr/>
          <p:nvPr/>
        </p:nvSpPr>
        <p:spPr>
          <a:xfrm>
            <a:off x="3992525" y="88689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022970"/>
            <a:ext cx="7740673" cy="982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487" y="3167057"/>
            <a:ext cx="952763" cy="1347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a destra 8"/>
          <p:cNvSpPr/>
          <p:nvPr/>
        </p:nvSpPr>
        <p:spPr>
          <a:xfrm>
            <a:off x="4816497" y="3989347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2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Contatti per Assistenza</a:t>
            </a:r>
            <a:endParaRPr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652712"/>
            <a:ext cx="266700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3280293"/>
            <a:ext cx="219075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96" y="1150143"/>
            <a:ext cx="69818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Collegamento 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al sito di ACI SPORT </a:t>
            </a:r>
            <a:r>
              <a:rPr lang="it" dirty="0" smtClean="0">
                <a:hlinkClick r:id="rId3"/>
              </a:rPr>
              <a:t>www.acisport.it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AREA RISERVATA</a:t>
            </a:r>
            <a:r>
              <a:rPr lang="it" dirty="0" smtClean="0"/>
              <a:t>, si atterra sulla pagina del login o della registrazione.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non si è mai registrato, è necessario effettuare la registrazione, cliccando su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ha già effettuato la registrazione,  è possibile accedere con le proprie credenziali (username e password), cliccando su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094" y="2876760"/>
            <a:ext cx="3385481" cy="172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63" y="2434930"/>
            <a:ext cx="847726" cy="276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63" y="3560858"/>
            <a:ext cx="733425" cy="20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0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Problemi di accesso </a:t>
            </a:r>
            <a:r>
              <a:rPr lang="it" dirty="0" smtClean="0"/>
              <a:t>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7136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tutti i problemi relativi: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alla registrazione;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al recupero della username;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a</a:t>
            </a:r>
            <a:r>
              <a:rPr lang="it" dirty="0" smtClean="0"/>
              <a:t>l recupero della </a:t>
            </a:r>
            <a:r>
              <a:rPr lang="it" dirty="0" smtClean="0"/>
              <a:t>password;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alla</a:t>
            </a:r>
            <a:r>
              <a:rPr lang="it" dirty="0" smtClean="0"/>
              <a:t> </a:t>
            </a:r>
            <a:r>
              <a:rPr lang="it" dirty="0" smtClean="0"/>
              <a:t>variazione dell’indirizzo mail con cui si conferma la propria identità;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</a:t>
            </a:r>
            <a:r>
              <a:rPr lang="it" dirty="0" smtClean="0"/>
              <a:t>nviare una mail a:</a:t>
            </a:r>
          </a:p>
          <a:p>
            <a:pPr marL="139700" lvl="0" indent="0">
              <a:buNone/>
            </a:pPr>
            <a:r>
              <a:rPr lang="it-IT" b="1" dirty="0"/>
              <a:t>registrazioneacisport@informatica.aci.it </a:t>
            </a:r>
            <a:endParaRPr lang="it-IT" b="1" dirty="0" smtClean="0"/>
          </a:p>
          <a:p>
            <a:pPr marL="139700" lvl="0" indent="0">
              <a:buNone/>
            </a:pPr>
            <a:endParaRPr lang="it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Specificando: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problema rilevato;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proprio nominativo;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proprio codice fiscale;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l’eventuale indirizzo mail inattivo.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186" y="2895600"/>
            <a:ext cx="2248332" cy="1666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7786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Profilo da selezionare: 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b="1" dirty="0" smtClean="0"/>
              <a:t>CONCORRENTE </a:t>
            </a:r>
            <a:r>
              <a:rPr lang="it" b="1" dirty="0" smtClean="0"/>
              <a:t>CONDUTTORE </a:t>
            </a:r>
            <a:r>
              <a:rPr lang="it" dirty="0" smtClean="0"/>
              <a:t>(per chi ha una licenza di concorrente/concorrente conduttore)</a:t>
            </a:r>
          </a:p>
          <a:p>
            <a:pPr marL="139700" indent="0">
              <a:buNone/>
            </a:pPr>
            <a:r>
              <a:rPr lang="it" b="1" dirty="0" smtClean="0"/>
              <a:t>NOLEGGIATORE/PREPARATORE </a:t>
            </a:r>
            <a:r>
              <a:rPr lang="it" dirty="0"/>
              <a:t>(per chi </a:t>
            </a:r>
            <a:r>
              <a:rPr lang="it" dirty="0" smtClean="0"/>
              <a:t>ha </a:t>
            </a:r>
            <a:r>
              <a:rPr lang="it" dirty="0"/>
              <a:t>una licenza di </a:t>
            </a:r>
            <a:r>
              <a:rPr lang="it" dirty="0" smtClean="0"/>
              <a:t>noleggiatore/preparatore)</a:t>
            </a:r>
            <a:endParaRPr lang="it" dirty="0"/>
          </a:p>
          <a:p>
            <a:pPr marL="139700" indent="0">
              <a:buNone/>
            </a:pPr>
            <a:r>
              <a:rPr lang="it" b="1" dirty="0" smtClean="0"/>
              <a:t>SCUDERIA </a:t>
            </a:r>
            <a:r>
              <a:rPr lang="it" dirty="0"/>
              <a:t>(per chi </a:t>
            </a:r>
            <a:r>
              <a:rPr lang="it" dirty="0" smtClean="0"/>
              <a:t>ha </a:t>
            </a:r>
            <a:r>
              <a:rPr lang="it" dirty="0"/>
              <a:t>una licenza di </a:t>
            </a:r>
            <a:r>
              <a:rPr lang="it" dirty="0" smtClean="0"/>
              <a:t>scuderia)</a:t>
            </a: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Se non ancora caricata, inserire la </a:t>
            </a:r>
            <a:r>
              <a:rPr lang="it" b="1" dirty="0" smtClean="0"/>
              <a:t>foto</a:t>
            </a:r>
            <a:r>
              <a:rPr lang="it" dirty="0" smtClean="0"/>
              <a:t>, che compare poi sulla plastica e sulle schede di identificazione e ricognizione, cliccando su: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Verificare </a:t>
            </a:r>
            <a:r>
              <a:rPr lang="it" dirty="0" smtClean="0"/>
              <a:t>la correttezza dei </a:t>
            </a:r>
            <a:r>
              <a:rPr lang="it" b="1" dirty="0" smtClean="0"/>
              <a:t>CONTATTI</a:t>
            </a:r>
            <a:r>
              <a:rPr lang="it" dirty="0" smtClean="0"/>
              <a:t>, che possono essere aggiornati, cliccando su: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dirty="0" smtClean="0"/>
              <a:t>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2" y="3082495"/>
            <a:ext cx="1924050" cy="31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7" y="4223445"/>
            <a:ext cx="933450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5" y="1613511"/>
            <a:ext cx="701748" cy="8858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769" y="859448"/>
            <a:ext cx="4526906" cy="203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Passaporti tecnici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365164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sul </a:t>
            </a:r>
            <a:r>
              <a:rPr lang="it" dirty="0" smtClean="0"/>
              <a:t>bottone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Cosa posso fare: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Richiedere un nuovo passaporto tecnico;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Consultare </a:t>
            </a:r>
            <a:r>
              <a:rPr lang="it" dirty="0"/>
              <a:t>il mio passaporto tecnico;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/>
              <a:t>Stampare il mio passaporto </a:t>
            </a:r>
            <a:r>
              <a:rPr lang="it" dirty="0" smtClean="0"/>
              <a:t>tecnico;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/>
              <a:t>Rinnovare il mio passaporto </a:t>
            </a:r>
            <a:r>
              <a:rPr lang="it" dirty="0" smtClean="0"/>
              <a:t>tecnico (</a:t>
            </a:r>
            <a:r>
              <a:rPr lang="it" b="1" dirty="0" smtClean="0"/>
              <a:t>vedi apposita guida online</a:t>
            </a:r>
            <a:r>
              <a:rPr lang="it" dirty="0" smtClean="0"/>
              <a:t>).</a:t>
            </a:r>
            <a:endParaRPr lang="it" dirty="0"/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Cosa occorre: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La licenza in corso di validità. 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41" y="858031"/>
            <a:ext cx="4541534" cy="1225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reccia a destra 3"/>
          <p:cNvSpPr/>
          <p:nvPr/>
        </p:nvSpPr>
        <p:spPr>
          <a:xfrm>
            <a:off x="2400051" y="131853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4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Richiedere un nuovo passaporto tecnico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3876066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</a:t>
            </a:r>
            <a:r>
              <a:rPr lang="it" dirty="0" smtClean="0"/>
              <a:t>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Nuova Richiesta </a:t>
            </a:r>
          </a:p>
          <a:p>
            <a:pPr lvl="2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Passaporto tecnico </a:t>
            </a:r>
          </a:p>
          <a:p>
            <a:pPr lvl="3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Nuovo  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Riempire la pagina dei dati:</a:t>
            </a:r>
          </a:p>
          <a:p>
            <a:pPr marL="596900" lvl="1" indent="0">
              <a:buSzPts val="1400"/>
            </a:pPr>
            <a:r>
              <a:rPr lang="it-IT" dirty="0" smtClean="0"/>
              <a:t>In rosso i campi obbligatori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Procedere con: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350" y="886894"/>
            <a:ext cx="4702632" cy="98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in su 8"/>
          <p:cNvSpPr/>
          <p:nvPr/>
        </p:nvSpPr>
        <p:spPr>
          <a:xfrm>
            <a:off x="5699050" y="1867044"/>
            <a:ext cx="265814" cy="36150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88" y="2303668"/>
            <a:ext cx="4426185" cy="2202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46" y="3100166"/>
            <a:ext cx="771525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2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Inserire le foto e gli allegati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Inserire</a:t>
            </a:r>
            <a:r>
              <a:rPr lang="it" dirty="0" smtClean="0"/>
              <a:t> le foto richieste: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Le foto variano in base al GRUPPO inserito nella pagina precedente;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Quelle obbligatorie sono cerchiate di rosso;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Il formato ammesso è JPG/JPEG;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La misura ammessa è 800X600 pixel;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E’ possibile ritagliare l’immagine.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Inserire gli allegati richiesti:</a:t>
            </a:r>
            <a:endParaRPr lang="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 smtClean="0"/>
              <a:t>Quelli obbligatori </a:t>
            </a:r>
            <a:r>
              <a:rPr lang="it" dirty="0"/>
              <a:t>sono </a:t>
            </a:r>
            <a:r>
              <a:rPr lang="it" dirty="0" smtClean="0"/>
              <a:t>cerchiati </a:t>
            </a:r>
            <a:r>
              <a:rPr lang="it" dirty="0"/>
              <a:t>di rosso;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/>
              <a:t>Il formato ammesso è </a:t>
            </a:r>
            <a:r>
              <a:rPr lang="it" dirty="0" smtClean="0"/>
              <a:t>PDF.</a:t>
            </a: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Procedere con: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3719346"/>
            <a:ext cx="771525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48" y="733537"/>
            <a:ext cx="4094533" cy="2993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Stato del passaporto: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PROVVISORIO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Prenota un appuntamento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Cliccando su ‘</a:t>
            </a:r>
            <a:r>
              <a:rPr lang="it-IT" b="1" dirty="0" smtClean="0"/>
              <a:t>Prenota un appuntamento</a:t>
            </a:r>
            <a:r>
              <a:rPr lang="it-IT" dirty="0" smtClean="0"/>
              <a:t>’ </a:t>
            </a:r>
            <a:r>
              <a:rPr lang="it-IT" dirty="0"/>
              <a:t>si aprirà una nuova finestra con</a:t>
            </a:r>
            <a:r>
              <a:rPr lang="it-IT" b="1" dirty="0"/>
              <a:t> </a:t>
            </a:r>
            <a:r>
              <a:rPr lang="it-IT" dirty="0"/>
              <a:t>a sinistra i dettagli dell’appuntamento. </a:t>
            </a: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94" y="706341"/>
            <a:ext cx="3990481" cy="3376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reccia in su 3"/>
          <p:cNvSpPr/>
          <p:nvPr/>
        </p:nvSpPr>
        <p:spPr>
          <a:xfrm>
            <a:off x="7316902" y="4162241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8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Tipologia di appuntamenti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hangingPunct="0"/>
            <a:r>
              <a:rPr lang="it-IT" dirty="0"/>
              <a:t>Ci sono due tipologie di appuntamenti</a:t>
            </a:r>
            <a:r>
              <a:rPr lang="it-IT" dirty="0" smtClean="0"/>
              <a:t>:</a:t>
            </a:r>
          </a:p>
          <a:p>
            <a:pPr hangingPunct="0"/>
            <a:endParaRPr lang="it-IT" dirty="0"/>
          </a:p>
          <a:p>
            <a:pPr hangingPunct="0"/>
            <a:r>
              <a:rPr lang="it-IT" b="1" dirty="0"/>
              <a:t>APPUNTAMENTO IN STRUTTURA</a:t>
            </a:r>
            <a:r>
              <a:rPr lang="it-IT" dirty="0"/>
              <a:t>, al costo di </a:t>
            </a:r>
            <a:r>
              <a:rPr lang="it-IT" b="1" dirty="0"/>
              <a:t>€150,00</a:t>
            </a:r>
            <a:r>
              <a:rPr lang="it-IT" dirty="0"/>
              <a:t>, inserito da un commissario tecnico nell’applicazione e che prevede la partecipazione di più vetture.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  <a:endParaRPr lang="it-IT" dirty="0" smtClean="0"/>
          </a:p>
          <a:p>
            <a:pPr hangingPunct="0"/>
            <a:r>
              <a:rPr lang="it-IT" b="1" dirty="0" smtClean="0"/>
              <a:t>APPUNTAMENTO </a:t>
            </a:r>
            <a:r>
              <a:rPr lang="it-IT" b="1" dirty="0"/>
              <a:t>LIBERO</a:t>
            </a:r>
            <a:r>
              <a:rPr lang="it-IT" dirty="0"/>
              <a:t>, al costo di </a:t>
            </a:r>
            <a:r>
              <a:rPr lang="it-IT" b="1" dirty="0"/>
              <a:t>€300,00</a:t>
            </a:r>
            <a:r>
              <a:rPr lang="it-IT" dirty="0"/>
              <a:t>, inserito da un commissario tecnico nell’applicazione dopo aver raggiunto un accordo con il proprietario della vettura e che prevede la partecipazione di una sola vettura.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Se ci si accorda tra almeno 5 persone, si può richiedere un appuntamento in struttura, pagando ciascuno €150,00, piuttosto che avere un appuntamento libero al costo di €300,00, ciascuno. </a:t>
            </a:r>
            <a:endParaRPr lang="it-IT" dirty="0">
              <a:solidFill>
                <a:srgbClr val="C00000"/>
              </a:solidFill>
            </a:endParaRP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44" y="3188914"/>
            <a:ext cx="2023084" cy="1172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ttore 4 9"/>
          <p:cNvCxnSpPr/>
          <p:nvPr/>
        </p:nvCxnSpPr>
        <p:spPr>
          <a:xfrm flipV="1">
            <a:off x="4912244" y="1626781"/>
            <a:ext cx="2052000" cy="1381105"/>
          </a:xfrm>
          <a:prstGeom prst="bentConnector3">
            <a:avLst/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flipV="1">
            <a:off x="4912242" y="3473441"/>
            <a:ext cx="1967023" cy="888176"/>
          </a:xfrm>
          <a:prstGeom prst="bentConnector3">
            <a:avLst>
              <a:gd name="adj1" fmla="val 50000"/>
            </a:avLst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72" y="1151393"/>
            <a:ext cx="1904726" cy="1234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ACI Informatica">
      <a:dk1>
        <a:srgbClr val="17396A"/>
      </a:dk1>
      <a:lt1>
        <a:srgbClr val="FFFFFF"/>
      </a:lt1>
      <a:dk2>
        <a:srgbClr val="C6245D"/>
      </a:dk2>
      <a:lt2>
        <a:srgbClr val="0099CC"/>
      </a:lt2>
      <a:accent1>
        <a:srgbClr val="ECF0F3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822</Words>
  <Application>Microsoft Office PowerPoint</Application>
  <PresentationFormat>Presentazione su schermo (16:9)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Helvetica Neue</vt:lpstr>
      <vt:lpstr>Arial</vt:lpstr>
      <vt:lpstr>Noto Sans Symbols</vt:lpstr>
      <vt:lpstr>Wingdings</vt:lpstr>
      <vt:lpstr>White</vt:lpstr>
      <vt:lpstr>Rilascio dei passaporti tecnici online</vt:lpstr>
      <vt:lpstr>Collegamento all’Area Riservata</vt:lpstr>
      <vt:lpstr>Problemi di accesso all’Area Riservata</vt:lpstr>
      <vt:lpstr>Area Riservata</vt:lpstr>
      <vt:lpstr>Passaporti tecnici</vt:lpstr>
      <vt:lpstr>Richiedere un nuovo passaporto tecnico</vt:lpstr>
      <vt:lpstr>Inserire le foto e gli allegati</vt:lpstr>
      <vt:lpstr>Prenotare un appuntamento</vt:lpstr>
      <vt:lpstr>Tipologia di appuntamenti</vt:lpstr>
      <vt:lpstr>Prenotare un appuntamento in struttura </vt:lpstr>
      <vt:lpstr>Prenotare un appuntamento libero</vt:lpstr>
      <vt:lpstr>Cambiare una prenotazione</vt:lpstr>
      <vt:lpstr>Pagare un passaporto tecnico</vt:lpstr>
      <vt:lpstr>Cosa fare dopo aver pagato il passaporto tecnico </vt:lpstr>
      <vt:lpstr>Si parte........</vt:lpstr>
      <vt:lpstr>Consultare il mio passaporto tecnico </vt:lpstr>
      <vt:lpstr>Stampare il mio passaporto tecnico </vt:lpstr>
      <vt:lpstr>Contatti per Assistenza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rilascio dei passaporti tecnici online</dc:title>
  <dc:creator>Martoriello Evelina</dc:creator>
  <cp:lastModifiedBy>Martoriello Evelina</cp:lastModifiedBy>
  <cp:revision>77</cp:revision>
  <dcterms:modified xsi:type="dcterms:W3CDTF">2020-07-15T13:15:04Z</dcterms:modified>
</cp:coreProperties>
</file>